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65" r:id="rId4"/>
    <p:sldId id="266" r:id="rId5"/>
    <p:sldId id="267" r:id="rId6"/>
    <p:sldId id="268" r:id="rId7"/>
    <p:sldId id="269"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6" d="100"/>
          <a:sy n="76" d="100"/>
        </p:scale>
        <p:origin x="132"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C20D2F-6A99-4E7D-95FC-FB48C2C95CE9}"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US"/>
        </a:p>
      </dgm:t>
    </dgm:pt>
    <dgm:pt modelId="{EC4E234F-681D-4D4D-B871-8F39985B4666}">
      <dgm:prSet/>
      <dgm:spPr/>
      <dgm:t>
        <a:bodyPr/>
        <a:lstStyle/>
        <a:p>
          <a:r>
            <a:rPr lang="en-US"/>
            <a:t>A $610 million increase for Head Start ($115 million of that for Early Head Start that will be used for Early Heart Expansion or Early Head Start/Child Care Partnerships)</a:t>
          </a:r>
        </a:p>
      </dgm:t>
    </dgm:pt>
    <dgm:pt modelId="{CB4BB430-5909-4968-8404-218788B03E9F}" type="parTrans" cxnId="{1CB14300-EE58-48EF-B591-F33D582E454A}">
      <dgm:prSet/>
      <dgm:spPr/>
      <dgm:t>
        <a:bodyPr/>
        <a:lstStyle/>
        <a:p>
          <a:endParaRPr lang="en-US"/>
        </a:p>
      </dgm:t>
    </dgm:pt>
    <dgm:pt modelId="{0E843092-61DA-4AEA-9F1F-88BE387BD212}" type="sibTrans" cxnId="{1CB14300-EE58-48EF-B591-F33D582E454A}">
      <dgm:prSet/>
      <dgm:spPr/>
      <dgm:t>
        <a:bodyPr/>
        <a:lstStyle/>
        <a:p>
          <a:endParaRPr lang="en-US"/>
        </a:p>
      </dgm:t>
    </dgm:pt>
    <dgm:pt modelId="{C0779B44-C190-4FDD-BE7F-85F16EC25FD1}">
      <dgm:prSet/>
      <dgm:spPr/>
      <dgm:t>
        <a:bodyPr/>
        <a:lstStyle/>
        <a:p>
          <a:r>
            <a:rPr lang="en-US" dirty="0"/>
            <a:t>A $35 million increase for CCAMPIS – this funds child care for mothers in college</a:t>
          </a:r>
        </a:p>
      </dgm:t>
    </dgm:pt>
    <dgm:pt modelId="{67153AED-C1C0-4EB6-9DB1-3B64BF6D4944}" type="parTrans" cxnId="{74F216BE-B625-4220-8A6A-ED3ABACC52B9}">
      <dgm:prSet/>
      <dgm:spPr/>
      <dgm:t>
        <a:bodyPr/>
        <a:lstStyle/>
        <a:p>
          <a:endParaRPr lang="en-US"/>
        </a:p>
      </dgm:t>
    </dgm:pt>
    <dgm:pt modelId="{1E807B41-DDB9-4BF4-8C04-A9D3950B5F64}" type="sibTrans" cxnId="{74F216BE-B625-4220-8A6A-ED3ABACC52B9}">
      <dgm:prSet/>
      <dgm:spPr/>
      <dgm:t>
        <a:bodyPr/>
        <a:lstStyle/>
        <a:p>
          <a:endParaRPr lang="en-US"/>
        </a:p>
      </dgm:t>
    </dgm:pt>
    <dgm:pt modelId="{E7148063-6FB2-4937-AAA6-D48B68080917}">
      <dgm:prSet/>
      <dgm:spPr/>
      <dgm:t>
        <a:bodyPr/>
        <a:lstStyle/>
        <a:p>
          <a:r>
            <a:rPr lang="en-US"/>
            <a:t>A $20 million increase for 21</a:t>
          </a:r>
          <a:r>
            <a:rPr lang="en-US" baseline="30000"/>
            <a:t>st</a:t>
          </a:r>
          <a:r>
            <a:rPr lang="en-US"/>
            <a:t> Centrury Community Learning Centers which supports after school programs</a:t>
          </a:r>
        </a:p>
      </dgm:t>
    </dgm:pt>
    <dgm:pt modelId="{814F77FE-C592-4C6E-8418-6E07034E5000}" type="parTrans" cxnId="{36D2E68F-131B-4A9E-8246-C6BB38BC0AE4}">
      <dgm:prSet/>
      <dgm:spPr/>
      <dgm:t>
        <a:bodyPr/>
        <a:lstStyle/>
        <a:p>
          <a:endParaRPr lang="en-US"/>
        </a:p>
      </dgm:t>
    </dgm:pt>
    <dgm:pt modelId="{7C35C600-8C3F-4DAA-B8CB-595DF6B6D12F}" type="sibTrans" cxnId="{36D2E68F-131B-4A9E-8246-C6BB38BC0AE4}">
      <dgm:prSet/>
      <dgm:spPr/>
      <dgm:t>
        <a:bodyPr/>
        <a:lstStyle/>
        <a:p>
          <a:endParaRPr lang="en-US"/>
        </a:p>
      </dgm:t>
    </dgm:pt>
    <dgm:pt modelId="{A38BF4D8-4D74-4294-99B3-6825AEB224F1}">
      <dgm:prSet/>
      <dgm:spPr/>
      <dgm:t>
        <a:bodyPr/>
        <a:lstStyle/>
        <a:p>
          <a:r>
            <a:rPr lang="en-US"/>
            <a:t>Flat funding for Preschool Development Grants at $250 million </a:t>
          </a:r>
        </a:p>
      </dgm:t>
    </dgm:pt>
    <dgm:pt modelId="{009879BC-6EF0-43D6-9B86-16239560202A}" type="parTrans" cxnId="{30D0368B-1E78-4693-816A-5D52FF42649A}">
      <dgm:prSet/>
      <dgm:spPr/>
      <dgm:t>
        <a:bodyPr/>
        <a:lstStyle/>
        <a:p>
          <a:endParaRPr lang="en-US"/>
        </a:p>
      </dgm:t>
    </dgm:pt>
    <dgm:pt modelId="{5A48F463-5B97-427F-8CC6-F0E5912672AF}" type="sibTrans" cxnId="{30D0368B-1E78-4693-816A-5D52FF42649A}">
      <dgm:prSet/>
      <dgm:spPr/>
      <dgm:t>
        <a:bodyPr/>
        <a:lstStyle/>
        <a:p>
          <a:endParaRPr lang="en-US"/>
        </a:p>
      </dgm:t>
    </dgm:pt>
    <dgm:pt modelId="{78A1DD35-FF49-4B8F-8216-F933D6A7A7AA}" type="pres">
      <dgm:prSet presAssocID="{FEC20D2F-6A99-4E7D-95FC-FB48C2C95CE9}" presName="vert0" presStyleCnt="0">
        <dgm:presLayoutVars>
          <dgm:dir/>
          <dgm:animOne val="branch"/>
          <dgm:animLvl val="lvl"/>
        </dgm:presLayoutVars>
      </dgm:prSet>
      <dgm:spPr/>
    </dgm:pt>
    <dgm:pt modelId="{1FB6B01F-01CB-4DDC-8853-E0C8077AD6D2}" type="pres">
      <dgm:prSet presAssocID="{EC4E234F-681D-4D4D-B871-8F39985B4666}" presName="thickLine" presStyleLbl="alignNode1" presStyleIdx="0" presStyleCnt="4"/>
      <dgm:spPr/>
    </dgm:pt>
    <dgm:pt modelId="{8CD9AC42-9D17-499E-B408-B1BC4EF72805}" type="pres">
      <dgm:prSet presAssocID="{EC4E234F-681D-4D4D-B871-8F39985B4666}" presName="horz1" presStyleCnt="0"/>
      <dgm:spPr/>
    </dgm:pt>
    <dgm:pt modelId="{82BF3AEE-00AC-4032-86E5-A244FB7083A7}" type="pres">
      <dgm:prSet presAssocID="{EC4E234F-681D-4D4D-B871-8F39985B4666}" presName="tx1" presStyleLbl="revTx" presStyleIdx="0" presStyleCnt="4"/>
      <dgm:spPr/>
    </dgm:pt>
    <dgm:pt modelId="{76359F2C-E5A4-4D19-8ED7-DEC703C0FEA1}" type="pres">
      <dgm:prSet presAssocID="{EC4E234F-681D-4D4D-B871-8F39985B4666}" presName="vert1" presStyleCnt="0"/>
      <dgm:spPr/>
    </dgm:pt>
    <dgm:pt modelId="{4ACCEA0F-12FB-4C68-8AA6-36298C62A72B}" type="pres">
      <dgm:prSet presAssocID="{C0779B44-C190-4FDD-BE7F-85F16EC25FD1}" presName="thickLine" presStyleLbl="alignNode1" presStyleIdx="1" presStyleCnt="4"/>
      <dgm:spPr/>
    </dgm:pt>
    <dgm:pt modelId="{307D46A2-5820-44C1-AFA1-61FB452074A5}" type="pres">
      <dgm:prSet presAssocID="{C0779B44-C190-4FDD-BE7F-85F16EC25FD1}" presName="horz1" presStyleCnt="0"/>
      <dgm:spPr/>
    </dgm:pt>
    <dgm:pt modelId="{6101ACAD-252C-480F-A371-2DF2A098646A}" type="pres">
      <dgm:prSet presAssocID="{C0779B44-C190-4FDD-BE7F-85F16EC25FD1}" presName="tx1" presStyleLbl="revTx" presStyleIdx="1" presStyleCnt="4"/>
      <dgm:spPr/>
    </dgm:pt>
    <dgm:pt modelId="{EA5DDE3C-F99A-4FE9-9945-F6F6BA2785CA}" type="pres">
      <dgm:prSet presAssocID="{C0779B44-C190-4FDD-BE7F-85F16EC25FD1}" presName="vert1" presStyleCnt="0"/>
      <dgm:spPr/>
    </dgm:pt>
    <dgm:pt modelId="{A3EBBA2B-967C-41DA-86BF-3DA674311B1A}" type="pres">
      <dgm:prSet presAssocID="{E7148063-6FB2-4937-AAA6-D48B68080917}" presName="thickLine" presStyleLbl="alignNode1" presStyleIdx="2" presStyleCnt="4"/>
      <dgm:spPr/>
    </dgm:pt>
    <dgm:pt modelId="{3D7FF4CA-53C3-4AC5-B670-DDB4F2D7AD23}" type="pres">
      <dgm:prSet presAssocID="{E7148063-6FB2-4937-AAA6-D48B68080917}" presName="horz1" presStyleCnt="0"/>
      <dgm:spPr/>
    </dgm:pt>
    <dgm:pt modelId="{3F9BA741-1C77-4593-8087-6B1CE22FF154}" type="pres">
      <dgm:prSet presAssocID="{E7148063-6FB2-4937-AAA6-D48B68080917}" presName="tx1" presStyleLbl="revTx" presStyleIdx="2" presStyleCnt="4"/>
      <dgm:spPr/>
    </dgm:pt>
    <dgm:pt modelId="{AFA0B3C4-73E1-4C62-9751-FD7A1192BAAA}" type="pres">
      <dgm:prSet presAssocID="{E7148063-6FB2-4937-AAA6-D48B68080917}" presName="vert1" presStyleCnt="0"/>
      <dgm:spPr/>
    </dgm:pt>
    <dgm:pt modelId="{529A5118-6FEA-40FC-AC89-BE19041584CC}" type="pres">
      <dgm:prSet presAssocID="{A38BF4D8-4D74-4294-99B3-6825AEB224F1}" presName="thickLine" presStyleLbl="alignNode1" presStyleIdx="3" presStyleCnt="4"/>
      <dgm:spPr/>
    </dgm:pt>
    <dgm:pt modelId="{8FAA5404-62BC-4671-B0E4-D6B6CAC446DB}" type="pres">
      <dgm:prSet presAssocID="{A38BF4D8-4D74-4294-99B3-6825AEB224F1}" presName="horz1" presStyleCnt="0"/>
      <dgm:spPr/>
    </dgm:pt>
    <dgm:pt modelId="{9F792DCB-CFAF-496B-AD87-A4B707DAB0D2}" type="pres">
      <dgm:prSet presAssocID="{A38BF4D8-4D74-4294-99B3-6825AEB224F1}" presName="tx1" presStyleLbl="revTx" presStyleIdx="3" presStyleCnt="4"/>
      <dgm:spPr/>
    </dgm:pt>
    <dgm:pt modelId="{B2D83216-1C03-4123-A5E0-E55F68B6601C}" type="pres">
      <dgm:prSet presAssocID="{A38BF4D8-4D74-4294-99B3-6825AEB224F1}" presName="vert1" presStyleCnt="0"/>
      <dgm:spPr/>
    </dgm:pt>
  </dgm:ptLst>
  <dgm:cxnLst>
    <dgm:cxn modelId="{1CB14300-EE58-48EF-B591-F33D582E454A}" srcId="{FEC20D2F-6A99-4E7D-95FC-FB48C2C95CE9}" destId="{EC4E234F-681D-4D4D-B871-8F39985B4666}" srcOrd="0" destOrd="0" parTransId="{CB4BB430-5909-4968-8404-218788B03E9F}" sibTransId="{0E843092-61DA-4AEA-9F1F-88BE387BD212}"/>
    <dgm:cxn modelId="{BE4F9D47-FB6E-4DF2-97F7-38A9EA1EF38D}" type="presOf" srcId="{FEC20D2F-6A99-4E7D-95FC-FB48C2C95CE9}" destId="{78A1DD35-FF49-4B8F-8216-F933D6A7A7AA}" srcOrd="0" destOrd="0" presId="urn:microsoft.com/office/officeart/2008/layout/LinedList"/>
    <dgm:cxn modelId="{77C8B076-C118-41EA-BC4E-17BC8768D987}" type="presOf" srcId="{E7148063-6FB2-4937-AAA6-D48B68080917}" destId="{3F9BA741-1C77-4593-8087-6B1CE22FF154}" srcOrd="0" destOrd="0" presId="urn:microsoft.com/office/officeart/2008/layout/LinedList"/>
    <dgm:cxn modelId="{D48F7481-DC64-4CB5-8F5E-1FF3B7E23203}" type="presOf" srcId="{EC4E234F-681D-4D4D-B871-8F39985B4666}" destId="{82BF3AEE-00AC-4032-86E5-A244FB7083A7}" srcOrd="0" destOrd="0" presId="urn:microsoft.com/office/officeart/2008/layout/LinedList"/>
    <dgm:cxn modelId="{DF0A1686-6815-4604-AB4C-2AAC5850A357}" type="presOf" srcId="{A38BF4D8-4D74-4294-99B3-6825AEB224F1}" destId="{9F792DCB-CFAF-496B-AD87-A4B707DAB0D2}" srcOrd="0" destOrd="0" presId="urn:microsoft.com/office/officeart/2008/layout/LinedList"/>
    <dgm:cxn modelId="{30D0368B-1E78-4693-816A-5D52FF42649A}" srcId="{FEC20D2F-6A99-4E7D-95FC-FB48C2C95CE9}" destId="{A38BF4D8-4D74-4294-99B3-6825AEB224F1}" srcOrd="3" destOrd="0" parTransId="{009879BC-6EF0-43D6-9B86-16239560202A}" sibTransId="{5A48F463-5B97-427F-8CC6-F0E5912672AF}"/>
    <dgm:cxn modelId="{36D2E68F-131B-4A9E-8246-C6BB38BC0AE4}" srcId="{FEC20D2F-6A99-4E7D-95FC-FB48C2C95CE9}" destId="{E7148063-6FB2-4937-AAA6-D48B68080917}" srcOrd="2" destOrd="0" parTransId="{814F77FE-C592-4C6E-8418-6E07034E5000}" sibTransId="{7C35C600-8C3F-4DAA-B8CB-595DF6B6D12F}"/>
    <dgm:cxn modelId="{74F216BE-B625-4220-8A6A-ED3ABACC52B9}" srcId="{FEC20D2F-6A99-4E7D-95FC-FB48C2C95CE9}" destId="{C0779B44-C190-4FDD-BE7F-85F16EC25FD1}" srcOrd="1" destOrd="0" parTransId="{67153AED-C1C0-4EB6-9DB1-3B64BF6D4944}" sibTransId="{1E807B41-DDB9-4BF4-8C04-A9D3950B5F64}"/>
    <dgm:cxn modelId="{288581F4-CBBD-4861-9DFF-32E5D7ED842B}" type="presOf" srcId="{C0779B44-C190-4FDD-BE7F-85F16EC25FD1}" destId="{6101ACAD-252C-480F-A371-2DF2A098646A}" srcOrd="0" destOrd="0" presId="urn:microsoft.com/office/officeart/2008/layout/LinedList"/>
    <dgm:cxn modelId="{7C5B69A0-3E8D-4E3D-91DC-52361E64540B}" type="presParOf" srcId="{78A1DD35-FF49-4B8F-8216-F933D6A7A7AA}" destId="{1FB6B01F-01CB-4DDC-8853-E0C8077AD6D2}" srcOrd="0" destOrd="0" presId="urn:microsoft.com/office/officeart/2008/layout/LinedList"/>
    <dgm:cxn modelId="{E0FAF387-55EE-4A7E-A215-AD25558D225A}" type="presParOf" srcId="{78A1DD35-FF49-4B8F-8216-F933D6A7A7AA}" destId="{8CD9AC42-9D17-499E-B408-B1BC4EF72805}" srcOrd="1" destOrd="0" presId="urn:microsoft.com/office/officeart/2008/layout/LinedList"/>
    <dgm:cxn modelId="{256E5303-3B7E-4CA5-859D-8396F05F01D2}" type="presParOf" srcId="{8CD9AC42-9D17-499E-B408-B1BC4EF72805}" destId="{82BF3AEE-00AC-4032-86E5-A244FB7083A7}" srcOrd="0" destOrd="0" presId="urn:microsoft.com/office/officeart/2008/layout/LinedList"/>
    <dgm:cxn modelId="{9D7FC999-15BA-4290-A1AC-003208BA7BA6}" type="presParOf" srcId="{8CD9AC42-9D17-499E-B408-B1BC4EF72805}" destId="{76359F2C-E5A4-4D19-8ED7-DEC703C0FEA1}" srcOrd="1" destOrd="0" presId="urn:microsoft.com/office/officeart/2008/layout/LinedList"/>
    <dgm:cxn modelId="{3F3E8D4F-E77D-41B2-8175-BEB445CD6BFF}" type="presParOf" srcId="{78A1DD35-FF49-4B8F-8216-F933D6A7A7AA}" destId="{4ACCEA0F-12FB-4C68-8AA6-36298C62A72B}" srcOrd="2" destOrd="0" presId="urn:microsoft.com/office/officeart/2008/layout/LinedList"/>
    <dgm:cxn modelId="{75ADF91F-7C9D-4C39-A126-6AF4590952D8}" type="presParOf" srcId="{78A1DD35-FF49-4B8F-8216-F933D6A7A7AA}" destId="{307D46A2-5820-44C1-AFA1-61FB452074A5}" srcOrd="3" destOrd="0" presId="urn:microsoft.com/office/officeart/2008/layout/LinedList"/>
    <dgm:cxn modelId="{C800DB9B-7466-4A66-81F0-9D002518C424}" type="presParOf" srcId="{307D46A2-5820-44C1-AFA1-61FB452074A5}" destId="{6101ACAD-252C-480F-A371-2DF2A098646A}" srcOrd="0" destOrd="0" presId="urn:microsoft.com/office/officeart/2008/layout/LinedList"/>
    <dgm:cxn modelId="{EF4F0063-38F3-4AE2-AF89-C8BD82647661}" type="presParOf" srcId="{307D46A2-5820-44C1-AFA1-61FB452074A5}" destId="{EA5DDE3C-F99A-4FE9-9945-F6F6BA2785CA}" srcOrd="1" destOrd="0" presId="urn:microsoft.com/office/officeart/2008/layout/LinedList"/>
    <dgm:cxn modelId="{C3EC86F5-24A0-4773-9AEB-963C58F39E1D}" type="presParOf" srcId="{78A1DD35-FF49-4B8F-8216-F933D6A7A7AA}" destId="{A3EBBA2B-967C-41DA-86BF-3DA674311B1A}" srcOrd="4" destOrd="0" presId="urn:microsoft.com/office/officeart/2008/layout/LinedList"/>
    <dgm:cxn modelId="{EC8F2BA2-42EE-4222-828E-A6F427B96E4B}" type="presParOf" srcId="{78A1DD35-FF49-4B8F-8216-F933D6A7A7AA}" destId="{3D7FF4CA-53C3-4AC5-B670-DDB4F2D7AD23}" srcOrd="5" destOrd="0" presId="urn:microsoft.com/office/officeart/2008/layout/LinedList"/>
    <dgm:cxn modelId="{708B296F-90CE-4EB5-AD3E-24A4F9A1DC83}" type="presParOf" srcId="{3D7FF4CA-53C3-4AC5-B670-DDB4F2D7AD23}" destId="{3F9BA741-1C77-4593-8087-6B1CE22FF154}" srcOrd="0" destOrd="0" presId="urn:microsoft.com/office/officeart/2008/layout/LinedList"/>
    <dgm:cxn modelId="{6F6CBDFE-8553-4901-9455-272206E148DB}" type="presParOf" srcId="{3D7FF4CA-53C3-4AC5-B670-DDB4F2D7AD23}" destId="{AFA0B3C4-73E1-4C62-9751-FD7A1192BAAA}" srcOrd="1" destOrd="0" presId="urn:microsoft.com/office/officeart/2008/layout/LinedList"/>
    <dgm:cxn modelId="{5D0EDA1E-08D2-463A-B816-5768A51CA640}" type="presParOf" srcId="{78A1DD35-FF49-4B8F-8216-F933D6A7A7AA}" destId="{529A5118-6FEA-40FC-AC89-BE19041584CC}" srcOrd="6" destOrd="0" presId="urn:microsoft.com/office/officeart/2008/layout/LinedList"/>
    <dgm:cxn modelId="{1C766E52-5AAE-46F8-A4E9-5A42D08F6E2B}" type="presParOf" srcId="{78A1DD35-FF49-4B8F-8216-F933D6A7A7AA}" destId="{8FAA5404-62BC-4671-B0E4-D6B6CAC446DB}" srcOrd="7" destOrd="0" presId="urn:microsoft.com/office/officeart/2008/layout/LinedList"/>
    <dgm:cxn modelId="{557FDDE1-6791-4FE4-9EE2-B3D1EA907AE4}" type="presParOf" srcId="{8FAA5404-62BC-4671-B0E4-D6B6CAC446DB}" destId="{9F792DCB-CFAF-496B-AD87-A4B707DAB0D2}" srcOrd="0" destOrd="0" presId="urn:microsoft.com/office/officeart/2008/layout/LinedList"/>
    <dgm:cxn modelId="{02F63FD2-5F10-4E27-9D69-4FEB17B9A38D}" type="presParOf" srcId="{8FAA5404-62BC-4671-B0E4-D6B6CAC446DB}" destId="{B2D83216-1C03-4123-A5E0-E55F68B6601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B6B01F-01CB-4DDC-8853-E0C8077AD6D2}">
      <dsp:nvSpPr>
        <dsp:cNvPr id="0" name=""/>
        <dsp:cNvSpPr/>
      </dsp:nvSpPr>
      <dsp:spPr>
        <a:xfrm>
          <a:off x="0" y="0"/>
          <a:ext cx="5641974" cy="0"/>
        </a:xfrm>
        <a:prstGeom prst="lin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BF3AEE-00AC-4032-86E5-A244FB7083A7}">
      <dsp:nvSpPr>
        <dsp:cNvPr id="0" name=""/>
        <dsp:cNvSpPr/>
      </dsp:nvSpPr>
      <dsp:spPr>
        <a:xfrm>
          <a:off x="0" y="0"/>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A $610 million increase for Head Start ($115 million of that for Early Head Start that will be used for Early Heart Expansion or Early Head Start/Child Care Partnerships)</a:t>
          </a:r>
        </a:p>
      </dsp:txBody>
      <dsp:txXfrm>
        <a:off x="0" y="0"/>
        <a:ext cx="5641974" cy="1230312"/>
      </dsp:txXfrm>
    </dsp:sp>
    <dsp:sp modelId="{4ACCEA0F-12FB-4C68-8AA6-36298C62A72B}">
      <dsp:nvSpPr>
        <dsp:cNvPr id="0" name=""/>
        <dsp:cNvSpPr/>
      </dsp:nvSpPr>
      <dsp:spPr>
        <a:xfrm>
          <a:off x="0" y="1230312"/>
          <a:ext cx="5641974" cy="0"/>
        </a:xfrm>
        <a:prstGeom prst="lin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01ACAD-252C-480F-A371-2DF2A098646A}">
      <dsp:nvSpPr>
        <dsp:cNvPr id="0" name=""/>
        <dsp:cNvSpPr/>
      </dsp:nvSpPr>
      <dsp:spPr>
        <a:xfrm>
          <a:off x="0" y="1230312"/>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A $35 million increase for CCAMPIS – this funds child care for mothers in college</a:t>
          </a:r>
        </a:p>
      </dsp:txBody>
      <dsp:txXfrm>
        <a:off x="0" y="1230312"/>
        <a:ext cx="5641974" cy="1230312"/>
      </dsp:txXfrm>
    </dsp:sp>
    <dsp:sp modelId="{A3EBBA2B-967C-41DA-86BF-3DA674311B1A}">
      <dsp:nvSpPr>
        <dsp:cNvPr id="0" name=""/>
        <dsp:cNvSpPr/>
      </dsp:nvSpPr>
      <dsp:spPr>
        <a:xfrm>
          <a:off x="0" y="2460625"/>
          <a:ext cx="5641974" cy="0"/>
        </a:xfrm>
        <a:prstGeom prst="lin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9BA741-1C77-4593-8087-6B1CE22FF154}">
      <dsp:nvSpPr>
        <dsp:cNvPr id="0" name=""/>
        <dsp:cNvSpPr/>
      </dsp:nvSpPr>
      <dsp:spPr>
        <a:xfrm>
          <a:off x="0" y="2460625"/>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A $20 million increase for 21</a:t>
          </a:r>
          <a:r>
            <a:rPr lang="en-US" sz="2100" kern="1200" baseline="30000"/>
            <a:t>st</a:t>
          </a:r>
          <a:r>
            <a:rPr lang="en-US" sz="2100" kern="1200"/>
            <a:t> Centrury Community Learning Centers which supports after school programs</a:t>
          </a:r>
        </a:p>
      </dsp:txBody>
      <dsp:txXfrm>
        <a:off x="0" y="2460625"/>
        <a:ext cx="5641974" cy="1230312"/>
      </dsp:txXfrm>
    </dsp:sp>
    <dsp:sp modelId="{529A5118-6FEA-40FC-AC89-BE19041584CC}">
      <dsp:nvSpPr>
        <dsp:cNvPr id="0" name=""/>
        <dsp:cNvSpPr/>
      </dsp:nvSpPr>
      <dsp:spPr>
        <a:xfrm>
          <a:off x="0" y="3690937"/>
          <a:ext cx="5641974" cy="0"/>
        </a:xfrm>
        <a:prstGeom prst="line">
          <a:avLst/>
        </a:prstGeom>
        <a:solidFill>
          <a:schemeClr val="lt1">
            <a:hueOff val="0"/>
            <a:satOff val="0"/>
            <a:lumOff val="0"/>
            <a:alphaOff val="0"/>
          </a:schemeClr>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792DCB-CFAF-496B-AD87-A4B707DAB0D2}">
      <dsp:nvSpPr>
        <dsp:cNvPr id="0" name=""/>
        <dsp:cNvSpPr/>
      </dsp:nvSpPr>
      <dsp:spPr>
        <a:xfrm>
          <a:off x="0" y="3690937"/>
          <a:ext cx="5641974" cy="123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Flat funding for Preschool Development Grants at $250 million </a:t>
          </a:r>
        </a:p>
      </dsp:txBody>
      <dsp:txXfrm>
        <a:off x="0" y="3690937"/>
        <a:ext cx="5641974" cy="123031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6D0EE-5B67-4853-BE8C-0ECBDF71B5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901A95-EE8D-4A40-88D7-86A7AF1CC1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53233D-D233-498E-8C75-884014F964F1}"/>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B2AA15CB-96A0-4C89-8160-632FF1417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DA6EB-87F4-4391-9B71-2FE31AA7EF69}"/>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209450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08F0C-1310-41D0-8E72-34FB25363A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E57045-1E4B-40E3-AE01-CFE66319F0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C43281-7839-4076-B5F9-54551AC3B49E}"/>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5053C3DD-1708-4A4F-90E0-2DB44E08AB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A8F6A-59E6-4988-A3A4-AC6471271662}"/>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374238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8F266C-E993-4B62-AF57-D768056ABB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212B6F-11C8-4F7B-AB00-78A3FA4DC31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A3EB6-F30E-463F-B235-704225F9597D}"/>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CEA59501-8A9F-4494-ADF5-E9B5B8DEA4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B87F0-FCE2-41EF-9417-D496D73FF0EA}"/>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223813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8B3A046-52F8-40F3-A53E-124532D14F56}"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F07C5D-F936-48DB-877F-6B97272FFE4B}" type="slidenum">
              <a:rPr lang="en-US" smtClean="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62738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4027871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F07C5D-F936-48DB-877F-6B97272FFE4B}"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60466481"/>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1788127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644445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2430824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3655094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92163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B0B0-2C9B-4AE9-92D5-3EF0CB3A72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56BBB-A240-42B7-BCC6-CA2A568134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FCD312-02C0-4178-BD6E-76CB0923CD3D}"/>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6C2EFB75-1E95-4BF5-A5F2-6222316AEB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6228E-A455-4F63-B1AD-0E0236EEE637}"/>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943164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F07C5D-F936-48DB-877F-6B97272FFE4B}"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77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F07C5D-F936-48DB-877F-6B97272FFE4B}" type="slidenum">
              <a:rPr lang="en-US" smtClean="0"/>
              <a:t>‹#›</a:t>
            </a:fld>
            <a:endParaRPr lang="en-US" dirty="0"/>
          </a:p>
        </p:txBody>
      </p:sp>
    </p:spTree>
    <p:extLst>
      <p:ext uri="{BB962C8B-B14F-4D97-AF65-F5344CB8AC3E}">
        <p14:creationId xmlns:p14="http://schemas.microsoft.com/office/powerpoint/2010/main" val="22049776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B3A046-52F8-40F3-A53E-124532D14F56}" type="datetimeFigureOut">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F07C5D-F936-48DB-877F-6B97272FFE4B}" type="slidenum">
              <a:rPr lang="en-US" smtClean="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88857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63419-6671-4D40-85D2-BAEC098CD3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974576-95ED-45B4-B02B-BCD9C3E83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F21097C-AF28-4206-BBFB-EF9248CD9A52}"/>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57F01AB5-C1C1-48F1-BAE6-71EDD22D89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90BFB-1FD3-447E-B6DF-553A10679C8D}"/>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259255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8459-F383-46FE-BE76-D181B67EFD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1935BD-C1FB-426A-841E-609D44C998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74BC24-48FA-413C-9174-F00CF1B76D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9F4263-330B-487F-A3D4-C905051E3D5A}"/>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6" name="Footer Placeholder 5">
            <a:extLst>
              <a:ext uri="{FF2B5EF4-FFF2-40B4-BE49-F238E27FC236}">
                <a16:creationId xmlns:a16="http://schemas.microsoft.com/office/drawing/2014/main" id="{515AA36A-98C7-43C8-B425-3D1395591B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CC0A3-5FBD-41F8-A0EB-A2289A005131}"/>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399726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FED7-DE7E-4D91-AE10-945C47CAFA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0A9C4E-BD5D-45F3-807D-D73B0A6A71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9817A1-639F-43F2-83B3-095AE6C3F6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6DF76E-EB4B-4EAE-9B3B-A48FAA4436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C8B187-C5B8-4786-AD18-4FFDA0C6A9D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FC344-11AD-4E0D-9EF2-0574AB8F9A47}"/>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8" name="Footer Placeholder 7">
            <a:extLst>
              <a:ext uri="{FF2B5EF4-FFF2-40B4-BE49-F238E27FC236}">
                <a16:creationId xmlns:a16="http://schemas.microsoft.com/office/drawing/2014/main" id="{60D036B7-4DBF-47E5-A3D4-8750D563DB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B047B4-BC21-4122-B859-49528FBC8CE3}"/>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345680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490E2-8DB5-4E30-9CAA-11BC531C00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1E2B34-D284-43C9-BBBB-F583A99D0E08}"/>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4" name="Footer Placeholder 3">
            <a:extLst>
              <a:ext uri="{FF2B5EF4-FFF2-40B4-BE49-F238E27FC236}">
                <a16:creationId xmlns:a16="http://schemas.microsoft.com/office/drawing/2014/main" id="{1C912F4D-1653-45FA-BADA-28CAEDCAFC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8649CB-871D-4486-889E-AD9CE57DD9F2}"/>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301946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9B8B8-7F25-40B5-80F1-13A76BF957D1}"/>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3" name="Footer Placeholder 2">
            <a:extLst>
              <a:ext uri="{FF2B5EF4-FFF2-40B4-BE49-F238E27FC236}">
                <a16:creationId xmlns:a16="http://schemas.microsoft.com/office/drawing/2014/main" id="{C47613BC-B74E-44B8-B5B7-A0BCF6F523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0AA991-18AE-45E3-A9A4-203B4FB4F8C7}"/>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1520268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87C2-11E5-4A52-8764-410E4757EE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28E8D0-CC16-4615-AD2F-6A5EE98879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548087-5F1E-4D50-A3D1-79A0774BB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C3C014-28BD-43BE-BE45-C1BCDA176A42}"/>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6" name="Footer Placeholder 5">
            <a:extLst>
              <a:ext uri="{FF2B5EF4-FFF2-40B4-BE49-F238E27FC236}">
                <a16:creationId xmlns:a16="http://schemas.microsoft.com/office/drawing/2014/main" id="{40CB38C1-4EE6-4597-A71F-0516F9A119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DEB5DA-5E46-4C0B-A1CE-A147795364AF}"/>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1332733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9DF75-9FE6-4EDE-82DC-A327CE5C59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2CB6E3-95AC-46FB-B8C6-242A776CEB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8C63F3-7F7D-487B-93B0-9FFB81B78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9A55B9-6A24-4726-931B-581E64A8572D}"/>
              </a:ext>
            </a:extLst>
          </p:cNvPr>
          <p:cNvSpPr>
            <a:spLocks noGrp="1"/>
          </p:cNvSpPr>
          <p:nvPr>
            <p:ph type="dt" sz="half" idx="10"/>
          </p:nvPr>
        </p:nvSpPr>
        <p:spPr/>
        <p:txBody>
          <a:bodyPr/>
          <a:lstStyle/>
          <a:p>
            <a:fld id="{CF37D5C2-85A9-4AE9-85AD-A2E4E1E175AF}" type="datetimeFigureOut">
              <a:rPr lang="en-US" smtClean="0"/>
              <a:t>4/5/2018</a:t>
            </a:fld>
            <a:endParaRPr lang="en-US"/>
          </a:p>
        </p:txBody>
      </p:sp>
      <p:sp>
        <p:nvSpPr>
          <p:cNvPr id="6" name="Footer Placeholder 5">
            <a:extLst>
              <a:ext uri="{FF2B5EF4-FFF2-40B4-BE49-F238E27FC236}">
                <a16:creationId xmlns:a16="http://schemas.microsoft.com/office/drawing/2014/main" id="{38267F02-D8D0-4A82-AFDC-49F16E66CE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4CEDA-1AB2-40CB-BBDE-E6B91218A023}"/>
              </a:ext>
            </a:extLst>
          </p:cNvPr>
          <p:cNvSpPr>
            <a:spLocks noGrp="1"/>
          </p:cNvSpPr>
          <p:nvPr>
            <p:ph type="sldNum" sz="quarter" idx="12"/>
          </p:nvPr>
        </p:nvSpPr>
        <p:spPr/>
        <p:txBody>
          <a:bodyPr/>
          <a:lstStyle/>
          <a:p>
            <a:fld id="{350D768F-F29A-4D51-861F-224434D8DBD6}" type="slidenum">
              <a:rPr lang="en-US" smtClean="0"/>
              <a:t>‹#›</a:t>
            </a:fld>
            <a:endParaRPr lang="en-US"/>
          </a:p>
        </p:txBody>
      </p:sp>
    </p:spTree>
    <p:extLst>
      <p:ext uri="{BB962C8B-B14F-4D97-AF65-F5344CB8AC3E}">
        <p14:creationId xmlns:p14="http://schemas.microsoft.com/office/powerpoint/2010/main" val="298414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BF8A4B-A466-4513-B8DD-97CEA1CB10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BA7962-5DC4-4819-93F4-6C79625202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CB91F-59EC-4B59-8138-A9953ED6E7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7D5C2-85A9-4AE9-85AD-A2E4E1E175AF}" type="datetimeFigureOut">
              <a:rPr lang="en-US" smtClean="0"/>
              <a:t>4/5/2018</a:t>
            </a:fld>
            <a:endParaRPr lang="en-US"/>
          </a:p>
        </p:txBody>
      </p:sp>
      <p:sp>
        <p:nvSpPr>
          <p:cNvPr id="5" name="Footer Placeholder 4">
            <a:extLst>
              <a:ext uri="{FF2B5EF4-FFF2-40B4-BE49-F238E27FC236}">
                <a16:creationId xmlns:a16="http://schemas.microsoft.com/office/drawing/2014/main" id="{B0B7660F-A8D4-41A5-95D5-95E613FC8D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35C186-5D8A-431E-B90E-4FC4C8BEB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D768F-F29A-4D51-861F-224434D8DBD6}" type="slidenum">
              <a:rPr lang="en-US" smtClean="0"/>
              <a:t>‹#›</a:t>
            </a:fld>
            <a:endParaRPr lang="en-US"/>
          </a:p>
        </p:txBody>
      </p:sp>
    </p:spTree>
    <p:extLst>
      <p:ext uri="{BB962C8B-B14F-4D97-AF65-F5344CB8AC3E}">
        <p14:creationId xmlns:p14="http://schemas.microsoft.com/office/powerpoint/2010/main" val="2204230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B3A046-52F8-40F3-A53E-124532D14F56}" type="datetimeFigureOut">
              <a:rPr lang="en-US" smtClean="0"/>
              <a:t>4/3/2018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6F07C5D-F936-48DB-877F-6B97272FFE4B}" type="slidenum">
              <a:rPr lang="en-US" smtClean="0"/>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2979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7478CA-43F9-4CC8-BF0E-8FBBA3B5A39F}"/>
              </a:ext>
            </a:extLst>
          </p:cNvPr>
          <p:cNvSpPr>
            <a:spLocks noGrp="1"/>
          </p:cNvSpPr>
          <p:nvPr>
            <p:ph type="title"/>
          </p:nvPr>
        </p:nvSpPr>
        <p:spPr>
          <a:xfrm>
            <a:off x="640079" y="1244601"/>
            <a:ext cx="3434207" cy="3539038"/>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2400" b="1" dirty="0">
                <a:solidFill>
                  <a:schemeClr val="bg1"/>
                </a:solidFill>
              </a:rPr>
              <a:t>Arizona Department of Child Safety Community Advisory Committee</a:t>
            </a:r>
            <a:br>
              <a:rPr lang="en-US" sz="2400" kern="1200" dirty="0">
                <a:solidFill>
                  <a:schemeClr val="bg1"/>
                </a:solidFill>
                <a:latin typeface="+mj-lt"/>
                <a:ea typeface="+mj-ea"/>
                <a:cs typeface="+mj-cs"/>
              </a:rPr>
            </a:br>
            <a:br>
              <a:rPr lang="en-US" sz="2400" kern="1200" dirty="0">
                <a:solidFill>
                  <a:schemeClr val="bg1"/>
                </a:solidFill>
                <a:latin typeface="+mj-lt"/>
                <a:ea typeface="+mj-ea"/>
                <a:cs typeface="+mj-cs"/>
              </a:rPr>
            </a:br>
            <a:r>
              <a:rPr lang="en-US" sz="2400" kern="1200" dirty="0">
                <a:solidFill>
                  <a:schemeClr val="bg1"/>
                </a:solidFill>
                <a:latin typeface="+mj-lt"/>
                <a:ea typeface="+mj-ea"/>
                <a:cs typeface="+mj-cs"/>
              </a:rPr>
              <a:t>April </a:t>
            </a:r>
            <a:r>
              <a:rPr lang="en-US" sz="2400" dirty="0">
                <a:solidFill>
                  <a:schemeClr val="bg1"/>
                </a:solidFill>
              </a:rPr>
              <a:t>6</a:t>
            </a:r>
            <a:r>
              <a:rPr lang="en-US" sz="2400" kern="1200" dirty="0">
                <a:solidFill>
                  <a:schemeClr val="bg1"/>
                </a:solidFill>
                <a:latin typeface="+mj-lt"/>
                <a:ea typeface="+mj-ea"/>
                <a:cs typeface="+mj-cs"/>
              </a:rPr>
              <a:t>, 2018 </a:t>
            </a:r>
          </a:p>
        </p:txBody>
      </p:sp>
      <p:pic>
        <p:nvPicPr>
          <p:cNvPr id="5" name="Content Placeholder 4">
            <a:extLst>
              <a:ext uri="{FF2B5EF4-FFF2-40B4-BE49-F238E27FC236}">
                <a16:creationId xmlns:a16="http://schemas.microsoft.com/office/drawing/2014/main" id="{5D4F1BE6-B2A7-4DDB-99DA-0A403321F4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74287" y="2211185"/>
            <a:ext cx="7309658" cy="2435629"/>
          </a:xfrm>
        </p:spPr>
      </p:pic>
    </p:spTree>
    <p:extLst>
      <p:ext uri="{BB962C8B-B14F-4D97-AF65-F5344CB8AC3E}">
        <p14:creationId xmlns:p14="http://schemas.microsoft.com/office/powerpoint/2010/main" val="2841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90A1A-BF45-4925-958E-56727CDD95E8}"/>
              </a:ext>
            </a:extLst>
          </p:cNvPr>
          <p:cNvSpPr>
            <a:spLocks noGrp="1"/>
          </p:cNvSpPr>
          <p:nvPr>
            <p:ph type="title"/>
          </p:nvPr>
        </p:nvSpPr>
        <p:spPr>
          <a:xfrm>
            <a:off x="1024128" y="585216"/>
            <a:ext cx="9720072" cy="1499616"/>
          </a:xfrm>
        </p:spPr>
        <p:txBody>
          <a:bodyPr/>
          <a:lstStyle/>
          <a:p>
            <a:r>
              <a:rPr lang="en-US" dirty="0"/>
              <a:t>What is Quality?</a:t>
            </a:r>
          </a:p>
        </p:txBody>
      </p:sp>
      <p:sp>
        <p:nvSpPr>
          <p:cNvPr id="5" name="Content Placeholder 4">
            <a:extLst>
              <a:ext uri="{FF2B5EF4-FFF2-40B4-BE49-F238E27FC236}">
                <a16:creationId xmlns:a16="http://schemas.microsoft.com/office/drawing/2014/main" id="{292F1971-39B1-456A-9088-179745297CF4}"/>
              </a:ext>
            </a:extLst>
          </p:cNvPr>
          <p:cNvSpPr>
            <a:spLocks noGrp="1"/>
          </p:cNvSpPr>
          <p:nvPr>
            <p:ph idx="1"/>
          </p:nvPr>
        </p:nvSpPr>
        <p:spPr/>
        <p:txBody>
          <a:bodyPr/>
          <a:lstStyle/>
          <a:p>
            <a:pPr>
              <a:buFont typeface="Arial" panose="020B0604020202020204" pitchFamily="34" charset="0"/>
              <a:buChar char="•"/>
            </a:pPr>
            <a:r>
              <a:rPr lang="en-US" sz="2400" dirty="0"/>
              <a:t>Teachers who know how to work with infants toddlers and preschoolers</a:t>
            </a:r>
          </a:p>
          <a:p>
            <a:pPr>
              <a:buFont typeface="Arial" panose="020B0604020202020204" pitchFamily="34" charset="0"/>
              <a:buChar char="•"/>
            </a:pPr>
            <a:r>
              <a:rPr lang="en-US" sz="2400" dirty="0"/>
              <a:t>Limited teacher/child ratios and overall group size</a:t>
            </a:r>
          </a:p>
          <a:p>
            <a:pPr>
              <a:buFont typeface="Arial" panose="020B0604020202020204" pitchFamily="34" charset="0"/>
              <a:buChar char="•"/>
            </a:pPr>
            <a:r>
              <a:rPr lang="en-US" sz="2400" dirty="0"/>
              <a:t>Learning environments that nurture the emotional, social, language, and </a:t>
            </a:r>
            <a:r>
              <a:rPr lang="en-US" sz="2400" dirty="0" err="1"/>
              <a:t>congnitive</a:t>
            </a:r>
            <a:r>
              <a:rPr lang="en-US" sz="2400" dirty="0"/>
              <a:t> development of every child</a:t>
            </a:r>
          </a:p>
          <a:p>
            <a:pPr>
              <a:buFont typeface="Arial" panose="020B0604020202020204" pitchFamily="34" charset="0"/>
              <a:buChar char="•"/>
            </a:pPr>
            <a:r>
              <a:rPr lang="en-US" sz="2400" dirty="0"/>
              <a:t>Use of ongoing assessments</a:t>
            </a:r>
          </a:p>
          <a:p>
            <a:pPr>
              <a:buFont typeface="Arial" panose="020B0604020202020204" pitchFamily="34" charset="0"/>
              <a:buChar char="•"/>
            </a:pPr>
            <a:r>
              <a:rPr lang="en-US" sz="2400" dirty="0"/>
              <a:t>Family engagement and communication</a:t>
            </a:r>
          </a:p>
          <a:p>
            <a:pPr>
              <a:buFont typeface="Arial" panose="020B0604020202020204" pitchFamily="34" charset="0"/>
              <a:buChar char="•"/>
            </a:pPr>
            <a:r>
              <a:rPr lang="en-US" sz="2400" dirty="0"/>
              <a:t>A mechanism to measure quality such as Quality First, Head Start, or National Accreditation</a:t>
            </a:r>
          </a:p>
          <a:p>
            <a:pPr marL="0" indent="0">
              <a:buNone/>
            </a:pPr>
            <a:endParaRPr lang="en-US" dirty="0"/>
          </a:p>
        </p:txBody>
      </p:sp>
    </p:spTree>
    <p:extLst>
      <p:ext uri="{BB962C8B-B14F-4D97-AF65-F5344CB8AC3E}">
        <p14:creationId xmlns:p14="http://schemas.microsoft.com/office/powerpoint/2010/main" val="3021524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90A1A-BF45-4925-958E-56727CDD95E8}"/>
              </a:ext>
            </a:extLst>
          </p:cNvPr>
          <p:cNvSpPr>
            <a:spLocks noGrp="1"/>
          </p:cNvSpPr>
          <p:nvPr>
            <p:ph type="title"/>
          </p:nvPr>
        </p:nvSpPr>
        <p:spPr/>
        <p:txBody>
          <a:bodyPr/>
          <a:lstStyle/>
          <a:p>
            <a:r>
              <a:rPr lang="en-US" dirty="0"/>
              <a:t>Investments in early childhood education yield high returns </a:t>
            </a:r>
          </a:p>
        </p:txBody>
      </p:sp>
      <p:pic>
        <p:nvPicPr>
          <p:cNvPr id="7" name="Content Placeholder 6">
            <a:extLst>
              <a:ext uri="{FF2B5EF4-FFF2-40B4-BE49-F238E27FC236}">
                <a16:creationId xmlns:a16="http://schemas.microsoft.com/office/drawing/2014/main" id="{48884E6A-27B2-4E9A-926C-A372589A1645}"/>
              </a:ext>
            </a:extLst>
          </p:cNvPr>
          <p:cNvPicPr>
            <a:picLocks noGrp="1" noChangeAspect="1"/>
          </p:cNvPicPr>
          <p:nvPr>
            <p:ph idx="1"/>
          </p:nvPr>
        </p:nvPicPr>
        <p:blipFill>
          <a:blip r:embed="rId2"/>
          <a:stretch>
            <a:fillRect/>
          </a:stretch>
        </p:blipFill>
        <p:spPr>
          <a:xfrm>
            <a:off x="1024128" y="2084832"/>
            <a:ext cx="10167036" cy="4187952"/>
          </a:xfrm>
          <a:prstGeom prst="rect">
            <a:avLst/>
          </a:prstGeom>
        </p:spPr>
      </p:pic>
    </p:spTree>
    <p:extLst>
      <p:ext uri="{BB962C8B-B14F-4D97-AF65-F5344CB8AC3E}">
        <p14:creationId xmlns:p14="http://schemas.microsoft.com/office/powerpoint/2010/main" val="3967228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F73E21A-E0BB-47E2-B73B-7B170203FA9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7" name="Content Placeholder 3">
            <a:extLst>
              <a:ext uri="{FF2B5EF4-FFF2-40B4-BE49-F238E27FC236}">
                <a16:creationId xmlns:a16="http://schemas.microsoft.com/office/drawing/2014/main" id="{B5468952-01F8-42E5-8A96-4BE1BF9F2510}"/>
              </a:ext>
            </a:extLst>
          </p:cNvPr>
          <p:cNvPicPr>
            <a:picLocks noChangeAspect="1"/>
          </p:cNvPicPr>
          <p:nvPr/>
        </p:nvPicPr>
        <p:blipFill>
          <a:blip r:embed="rId2"/>
          <a:stretch>
            <a:fillRect/>
          </a:stretch>
        </p:blipFill>
        <p:spPr>
          <a:xfrm>
            <a:off x="6767132" y="640080"/>
            <a:ext cx="4113657" cy="5577840"/>
          </a:xfrm>
          <a:prstGeom prst="rect">
            <a:avLst/>
          </a:prstGeom>
        </p:spPr>
      </p:pic>
      <p:cxnSp>
        <p:nvCxnSpPr>
          <p:cNvPr id="14" name="Straight Connector 13">
            <a:extLst>
              <a:ext uri="{FF2B5EF4-FFF2-40B4-BE49-F238E27FC236}">
                <a16:creationId xmlns:a16="http://schemas.microsoft.com/office/drawing/2014/main" id="{B7487363-5661-4FE4-AE64-1549B5C9A54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4B90A1A-BF45-4925-958E-56727CDD95E8}"/>
              </a:ext>
            </a:extLst>
          </p:cNvPr>
          <p:cNvSpPr>
            <a:spLocks noGrp="1"/>
          </p:cNvSpPr>
          <p:nvPr>
            <p:ph type="title"/>
          </p:nvPr>
        </p:nvSpPr>
        <p:spPr>
          <a:xfrm>
            <a:off x="1024129" y="585216"/>
            <a:ext cx="3779085" cy="1499616"/>
          </a:xfrm>
        </p:spPr>
        <p:txBody>
          <a:bodyPr>
            <a:normAutofit/>
          </a:bodyPr>
          <a:lstStyle/>
          <a:p>
            <a:r>
              <a:rPr lang="en-US" sz="3500" dirty="0">
                <a:solidFill>
                  <a:srgbClr val="FFFFFF"/>
                </a:solidFill>
              </a:rPr>
              <a:t>Investments in early childhood education yield high returns </a:t>
            </a:r>
          </a:p>
        </p:txBody>
      </p:sp>
    </p:spTree>
    <p:extLst>
      <p:ext uri="{BB962C8B-B14F-4D97-AF65-F5344CB8AC3E}">
        <p14:creationId xmlns:p14="http://schemas.microsoft.com/office/powerpoint/2010/main" val="919446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2F5B-1602-4630-AEF2-3148D331EC02}"/>
              </a:ext>
            </a:extLst>
          </p:cNvPr>
          <p:cNvSpPr>
            <a:spLocks noGrp="1"/>
          </p:cNvSpPr>
          <p:nvPr>
            <p:ph type="title"/>
          </p:nvPr>
        </p:nvSpPr>
        <p:spPr/>
        <p:txBody>
          <a:bodyPr>
            <a:normAutofit/>
          </a:bodyPr>
          <a:lstStyle/>
          <a:p>
            <a:r>
              <a:rPr lang="en-US" sz="4000" dirty="0"/>
              <a:t>Hb2449 – targets existing funds to increase access to quality child care for Arizona’s working families</a:t>
            </a:r>
          </a:p>
        </p:txBody>
      </p:sp>
      <p:sp>
        <p:nvSpPr>
          <p:cNvPr id="3" name="Content Placeholder 2">
            <a:extLst>
              <a:ext uri="{FF2B5EF4-FFF2-40B4-BE49-F238E27FC236}">
                <a16:creationId xmlns:a16="http://schemas.microsoft.com/office/drawing/2014/main" id="{3997F25A-6714-42DB-AD0C-16C5A67B25E1}"/>
              </a:ext>
            </a:extLst>
          </p:cNvPr>
          <p:cNvSpPr>
            <a:spLocks noGrp="1"/>
          </p:cNvSpPr>
          <p:nvPr>
            <p:ph idx="1"/>
          </p:nvPr>
        </p:nvSpPr>
        <p:spPr/>
        <p:txBody>
          <a:bodyPr/>
          <a:lstStyle/>
          <a:p>
            <a:pPr>
              <a:buFont typeface="Arial" panose="020B0604020202020204" pitchFamily="34" charset="0"/>
              <a:buChar char="•"/>
            </a:pPr>
            <a:r>
              <a:rPr lang="en-US" dirty="0"/>
              <a:t>Federal child care funds help some of our states most vulnerable children to access safe, reliable child care.  </a:t>
            </a:r>
          </a:p>
          <a:p>
            <a:pPr>
              <a:buFont typeface="Arial" panose="020B0604020202020204" pitchFamily="34" charset="0"/>
              <a:buChar char="•"/>
            </a:pPr>
            <a:r>
              <a:rPr lang="en-US" dirty="0"/>
              <a:t>Currently, federal law requires states to spend a certain percentage of their total Child Care funds on services that improve quality in care. </a:t>
            </a:r>
          </a:p>
          <a:p>
            <a:pPr>
              <a:buFont typeface="Arial" panose="020B0604020202020204" pitchFamily="34" charset="0"/>
              <a:buChar char="•"/>
            </a:pPr>
            <a:r>
              <a:rPr lang="en-US" dirty="0"/>
              <a:t>This bill would require 33% of the quality dollars we spend to go to a tiered reimbursement system.</a:t>
            </a:r>
          </a:p>
          <a:p>
            <a:pPr>
              <a:buFont typeface="Arial" panose="020B0604020202020204" pitchFamily="34" charset="0"/>
              <a:buChar char="•"/>
            </a:pPr>
            <a:r>
              <a:rPr lang="en-US" dirty="0">
                <a:solidFill>
                  <a:srgbClr val="C00000"/>
                </a:solidFill>
              </a:rPr>
              <a:t>Quality First 4 Star Providers will receive a 10% reimbursement. </a:t>
            </a:r>
          </a:p>
          <a:p>
            <a:pPr>
              <a:buFont typeface="Arial" panose="020B0604020202020204" pitchFamily="34" charset="0"/>
              <a:buChar char="•"/>
            </a:pPr>
            <a:r>
              <a:rPr lang="en-US" dirty="0">
                <a:solidFill>
                  <a:srgbClr val="C00000"/>
                </a:solidFill>
              </a:rPr>
              <a:t>Quality First 5 Star Providers will receive a 20% reimbursement. </a:t>
            </a:r>
          </a:p>
          <a:p>
            <a:pPr>
              <a:buFont typeface="Arial" panose="020B0604020202020204" pitchFamily="34" charset="0"/>
              <a:buChar char="•"/>
            </a:pPr>
            <a:r>
              <a:rPr lang="en-US" dirty="0">
                <a:solidFill>
                  <a:srgbClr val="C00000"/>
                </a:solidFill>
              </a:rPr>
              <a:t>Nationally Accredited Providers will receive a 20% reimbursement.    </a:t>
            </a:r>
          </a:p>
        </p:txBody>
      </p:sp>
    </p:spTree>
    <p:extLst>
      <p:ext uri="{BB962C8B-B14F-4D97-AF65-F5344CB8AC3E}">
        <p14:creationId xmlns:p14="http://schemas.microsoft.com/office/powerpoint/2010/main" val="357599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9408-E79A-4CB2-8788-55AB71A1376C}"/>
              </a:ext>
            </a:extLst>
          </p:cNvPr>
          <p:cNvSpPr>
            <a:spLocks noGrp="1"/>
          </p:cNvSpPr>
          <p:nvPr>
            <p:ph type="title"/>
          </p:nvPr>
        </p:nvSpPr>
        <p:spPr/>
        <p:txBody>
          <a:bodyPr/>
          <a:lstStyle/>
          <a:p>
            <a:r>
              <a:rPr lang="en-US" dirty="0"/>
              <a:t>Child care development block grant- (</a:t>
            </a:r>
            <a:r>
              <a:rPr lang="en-US" dirty="0" err="1"/>
              <a:t>ccdbg</a:t>
            </a:r>
            <a:r>
              <a:rPr lang="en-US" dirty="0"/>
              <a:t>)</a:t>
            </a:r>
          </a:p>
        </p:txBody>
      </p:sp>
      <p:sp>
        <p:nvSpPr>
          <p:cNvPr id="3" name="Content Placeholder 2">
            <a:extLst>
              <a:ext uri="{FF2B5EF4-FFF2-40B4-BE49-F238E27FC236}">
                <a16:creationId xmlns:a16="http://schemas.microsoft.com/office/drawing/2014/main" id="{C3374F32-D477-4F56-9D4D-21B5533FC352}"/>
              </a:ext>
            </a:extLst>
          </p:cNvPr>
          <p:cNvSpPr>
            <a:spLocks noGrp="1"/>
          </p:cNvSpPr>
          <p:nvPr>
            <p:ph idx="1"/>
          </p:nvPr>
        </p:nvSpPr>
        <p:spPr/>
        <p:txBody>
          <a:bodyPr>
            <a:normAutofit/>
          </a:bodyPr>
          <a:lstStyle/>
          <a:p>
            <a:r>
              <a:rPr lang="en-US" sz="3200" dirty="0"/>
              <a:t>On February 9th, 2018 Congress passed and the President signed a budget deal that included a funding increase to CCDBG for </a:t>
            </a:r>
          </a:p>
          <a:p>
            <a:r>
              <a:rPr lang="en-US" sz="7200" dirty="0"/>
              <a:t>    $2,370,000,000!  </a:t>
            </a:r>
          </a:p>
          <a:p>
            <a:pPr algn="ctr"/>
            <a:r>
              <a:rPr lang="en-US" sz="4800" dirty="0">
                <a:solidFill>
                  <a:srgbClr val="FF0000"/>
                </a:solidFill>
              </a:rPr>
              <a:t>What does this mean for Arizona?  </a:t>
            </a:r>
          </a:p>
        </p:txBody>
      </p:sp>
    </p:spTree>
    <p:extLst>
      <p:ext uri="{BB962C8B-B14F-4D97-AF65-F5344CB8AC3E}">
        <p14:creationId xmlns:p14="http://schemas.microsoft.com/office/powerpoint/2010/main" val="1551387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9408-E79A-4CB2-8788-55AB71A1376C}"/>
              </a:ext>
            </a:extLst>
          </p:cNvPr>
          <p:cNvSpPr>
            <a:spLocks noGrp="1"/>
          </p:cNvSpPr>
          <p:nvPr>
            <p:ph type="title"/>
          </p:nvPr>
        </p:nvSpPr>
        <p:spPr>
          <a:xfrm>
            <a:off x="1024128" y="585216"/>
            <a:ext cx="9720072" cy="1499616"/>
          </a:xfrm>
        </p:spPr>
        <p:txBody>
          <a:bodyPr/>
          <a:lstStyle/>
          <a:p>
            <a:r>
              <a:rPr lang="en-US" dirty="0"/>
              <a:t>Child care development block grant- (</a:t>
            </a:r>
            <a:r>
              <a:rPr lang="en-US" dirty="0" err="1"/>
              <a:t>ccdbg</a:t>
            </a:r>
            <a:r>
              <a:rPr lang="en-US" dirty="0"/>
              <a:t>) continued </a:t>
            </a:r>
          </a:p>
        </p:txBody>
      </p:sp>
      <p:sp>
        <p:nvSpPr>
          <p:cNvPr id="3" name="Content Placeholder 2">
            <a:extLst>
              <a:ext uri="{FF2B5EF4-FFF2-40B4-BE49-F238E27FC236}">
                <a16:creationId xmlns:a16="http://schemas.microsoft.com/office/drawing/2014/main" id="{C3374F32-D477-4F56-9D4D-21B5533FC352}"/>
              </a:ext>
            </a:extLst>
          </p:cNvPr>
          <p:cNvSpPr>
            <a:spLocks noGrp="1"/>
          </p:cNvSpPr>
          <p:nvPr>
            <p:ph idx="1"/>
          </p:nvPr>
        </p:nvSpPr>
        <p:spPr>
          <a:xfrm>
            <a:off x="580768" y="2097189"/>
            <a:ext cx="10836875" cy="4464249"/>
          </a:xfrm>
        </p:spPr>
        <p:txBody>
          <a:bodyPr>
            <a:noAutofit/>
          </a:bodyPr>
          <a:lstStyle/>
          <a:p>
            <a:pPr marL="0" indent="0" algn="ctr">
              <a:buNone/>
            </a:pPr>
            <a:r>
              <a:rPr lang="en-US" sz="4800" b="1" dirty="0">
                <a:solidFill>
                  <a:srgbClr val="FF0000"/>
                </a:solidFill>
              </a:rPr>
              <a:t>$59 Million for Arizona! </a:t>
            </a:r>
          </a:p>
          <a:p>
            <a:pPr marL="0" indent="0">
              <a:buNone/>
            </a:pPr>
            <a:r>
              <a:rPr lang="en-US" sz="2400" dirty="0"/>
              <a:t>It is expected that this increase will support the full implementation of the CCDBG Act as reauthorized in 2014.  These funds could be used to do the following: </a:t>
            </a:r>
          </a:p>
          <a:p>
            <a:pPr>
              <a:buFont typeface="Arial" panose="020B0604020202020204" pitchFamily="34" charset="0"/>
              <a:buChar char="•"/>
            </a:pPr>
            <a:r>
              <a:rPr lang="en-US" sz="2400" dirty="0"/>
              <a:t>Implement programs to improve the quality and safety of child care programs, increasing provider reimbursement rates, and ensuring health and safety standards are met, meeting the needs of families with non-traditional work hours.  </a:t>
            </a:r>
          </a:p>
          <a:p>
            <a:pPr>
              <a:buFont typeface="Arial" panose="020B0604020202020204" pitchFamily="34" charset="0"/>
              <a:buChar char="•"/>
            </a:pPr>
            <a:r>
              <a:rPr lang="en-US" sz="2400" dirty="0"/>
              <a:t>Improve Professional Development for the child care workforce.</a:t>
            </a:r>
          </a:p>
          <a:p>
            <a:pPr>
              <a:buFont typeface="Arial" panose="020B0604020202020204" pitchFamily="34" charset="0"/>
              <a:buChar char="•"/>
            </a:pPr>
            <a:r>
              <a:rPr lang="en-US" sz="2400" dirty="0"/>
              <a:t>Increase access to affordable, high quality child care to more low-income working families.  (We still have a wait list) </a:t>
            </a:r>
          </a:p>
          <a:p>
            <a:r>
              <a:rPr lang="en-US" sz="2400" dirty="0"/>
              <a:t>   </a:t>
            </a:r>
          </a:p>
          <a:p>
            <a:endParaRPr lang="en-US" sz="2400" dirty="0">
              <a:solidFill>
                <a:srgbClr val="FF0000"/>
              </a:solidFill>
            </a:endParaRPr>
          </a:p>
        </p:txBody>
      </p:sp>
    </p:spTree>
    <p:extLst>
      <p:ext uri="{BB962C8B-B14F-4D97-AF65-F5344CB8AC3E}">
        <p14:creationId xmlns:p14="http://schemas.microsoft.com/office/powerpoint/2010/main" val="3373072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9">
            <a:extLst>
              <a:ext uri="{FF2B5EF4-FFF2-40B4-BE49-F238E27FC236}">
                <a16:creationId xmlns:a16="http://schemas.microsoft.com/office/drawing/2014/main" id="{05E0CE8A-B373-428C-8818-499181F9404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1446FB6B-FFB5-41EF-8606-E25A1D09BBB8}"/>
              </a:ext>
            </a:extLst>
          </p:cNvPr>
          <p:cNvSpPr>
            <a:spLocks noGrp="1"/>
          </p:cNvSpPr>
          <p:nvPr>
            <p:ph type="title"/>
          </p:nvPr>
        </p:nvSpPr>
        <p:spPr>
          <a:xfrm>
            <a:off x="643468" y="643467"/>
            <a:ext cx="3415612" cy="5571066"/>
          </a:xfrm>
        </p:spPr>
        <p:txBody>
          <a:bodyPr>
            <a:normAutofit/>
          </a:bodyPr>
          <a:lstStyle/>
          <a:p>
            <a:r>
              <a:rPr lang="en-US" dirty="0">
                <a:solidFill>
                  <a:srgbClr val="FFFFFF"/>
                </a:solidFill>
              </a:rPr>
              <a:t>Early childhood items also included In the federal budget 	 </a:t>
            </a:r>
          </a:p>
        </p:txBody>
      </p:sp>
      <p:graphicFrame>
        <p:nvGraphicFramePr>
          <p:cNvPr id="13" name="Content Placeholder 2">
            <a:extLst>
              <a:ext uri="{FF2B5EF4-FFF2-40B4-BE49-F238E27FC236}">
                <a16:creationId xmlns:a16="http://schemas.microsoft.com/office/drawing/2014/main" id="{BA783B69-B50E-465C-B275-E45C8DF846E1}"/>
              </a:ext>
            </a:extLst>
          </p:cNvPr>
          <p:cNvGraphicFramePr>
            <a:graphicFrameLocks noGrp="1"/>
          </p:cNvGraphicFramePr>
          <p:nvPr>
            <p:ph idx="1"/>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872834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otalTime>10</TotalTime>
  <Words>445</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Arial</vt:lpstr>
      <vt:lpstr>Calibri</vt:lpstr>
      <vt:lpstr>Calibri Light</vt:lpstr>
      <vt:lpstr>Tw Cen MT</vt:lpstr>
      <vt:lpstr>Tw Cen MT Condensed</vt:lpstr>
      <vt:lpstr>Wingdings 3</vt:lpstr>
      <vt:lpstr>Office Theme</vt:lpstr>
      <vt:lpstr>Integral</vt:lpstr>
      <vt:lpstr>Arizona Department of Child Safety Community Advisory Committee  April 6, 2018 </vt:lpstr>
      <vt:lpstr>What is Quality?</vt:lpstr>
      <vt:lpstr>Investments in early childhood education yield high returns </vt:lpstr>
      <vt:lpstr>Investments in early childhood education yield high returns </vt:lpstr>
      <vt:lpstr>Hb2449 – targets existing funds to increase access to quality child care for Arizona’s working families</vt:lpstr>
      <vt:lpstr>Child care development block grant- (ccdbg)</vt:lpstr>
      <vt:lpstr>Child care development block grant- (ccdbg) continued </vt:lpstr>
      <vt:lpstr>Early childhood items also included In the federal budget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Arizona Department of Child Safety Community Advisory Committee  April 6, 2018 </dc:title>
  <dc:creator>Erin Raden</dc:creator>
  <cp:lastModifiedBy>Erin Raden</cp:lastModifiedBy>
  <cp:revision>2</cp:revision>
  <dcterms:created xsi:type="dcterms:W3CDTF">2018-04-05T22:04:55Z</dcterms:created>
  <dcterms:modified xsi:type="dcterms:W3CDTF">2018-04-05T22:15:29Z</dcterms:modified>
</cp:coreProperties>
</file>